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Fraunces Extra Bold"/>
      <p:regular r:id="rId20"/>
    </p:embeddedFont>
    <p:embeddedFont>
      <p:font typeface="Fraunces Extra Bold"/>
      <p:regular r:id="rId21"/>
    </p:embeddedFont>
    <p:embeddedFont>
      <p:font typeface="Nobile"/>
      <p:regular r:id="rId22"/>
    </p:embeddedFont>
    <p:embeddedFont>
      <p:font typeface="Nobile"/>
      <p:regular r:id="rId23"/>
    </p:embeddedFont>
    <p:embeddedFont>
      <p:font typeface="Nobile"/>
      <p:regular r:id="rId24"/>
    </p:embeddedFont>
    <p:embeddedFont>
      <p:font typeface="Nobile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1-1.png>
</file>

<file path=ppt/media/image-13-1.png>
</file>

<file path=ppt/media/image-3-1.png>
</file>

<file path=ppt/media/image-5-1.png>
</file>

<file path=ppt/media/image-6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38393"/>
            <a:ext cx="529721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Jenkins Server Setup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256127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comprehensive guide to understanding, installing, and configuring Jenkins for your CI/CD pipeline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52550"/>
            <a:ext cx="57276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Jenkins Dashboard Tour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1438632" y="2890361"/>
            <a:ext cx="330922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Main Dashboard Elements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438632" y="3319582"/>
            <a:ext cx="50827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central hub displays job status, recent builds, and system health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1438632" y="4351496"/>
            <a:ext cx="296156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Left Sidebar Navigation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1438632" y="4780717"/>
            <a:ext cx="50827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 to jobs, build history, credentials, and system configuration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1438632" y="581263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Status Icons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438632" y="6241852"/>
            <a:ext cx="50827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Visual indicators show build status (success, failure, in progress)</a:t>
            </a:r>
            <a:endParaRPr lang="en-US" sz="15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4960" y="436483"/>
            <a:ext cx="3968591" cy="496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Security Basics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634960" y="1329214"/>
            <a:ext cx="244947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Admin Account Security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634960" y="1735931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strong, unique passwords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634960" y="2045256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Consider enabling 2FA with appropriate plugins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634960" y="2354580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Regularly audit admin accounts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634960" y="2767132"/>
            <a:ext cx="2687241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Role-Based Access Control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634960" y="3173849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Install the 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"Role-based Authorization Strategy"</a:t>
            </a:r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plugin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634960" y="3483173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 roles with specific permissions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634960" y="3792498"/>
            <a:ext cx="6486644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Assign users to appropriate roles</a:t>
            </a:r>
            <a:endParaRPr lang="en-US" sz="120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16416" y="1348978"/>
            <a:ext cx="6486644" cy="6486644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516416" y="8014097"/>
            <a:ext cx="6486644" cy="507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2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Implementing proper security measures is crucial for protecting your CI/CD pipeline and codebase.</a:t>
            </a:r>
            <a:endParaRPr lang="en-US" sz="1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9684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Next Steps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594253"/>
            <a:ext cx="6422231" cy="198358"/>
          </a:xfrm>
          <a:prstGeom prst="roundRect">
            <a:avLst>
              <a:gd name="adj" fmla="val 90053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992148" y="2990969"/>
            <a:ext cx="304895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 Essential Plugins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2148" y="3420189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Extend Jenkins functionality with plugins for your specific tech stack and workflow needs.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7414379" y="2296597"/>
            <a:ext cx="6422231" cy="198358"/>
          </a:xfrm>
          <a:prstGeom prst="roundRect">
            <a:avLst>
              <a:gd name="adj" fmla="val 90053"/>
            </a:avLst>
          </a:prstGeom>
          <a:solidFill>
            <a:srgbClr val="E8F3E8"/>
          </a:solidFill>
          <a:ln/>
        </p:spPr>
      </p:sp>
      <p:sp>
        <p:nvSpPr>
          <p:cNvPr id="7" name="Text 5"/>
          <p:cNvSpPr/>
          <p:nvPr/>
        </p:nvSpPr>
        <p:spPr>
          <a:xfrm>
            <a:off x="7612737" y="2693313"/>
            <a:ext cx="367831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Configure Your First Pipeline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612737" y="3122533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 a simple pipeline job to validate your Jenkins setup and understand the basics of pipeline syntax.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93790" y="4749641"/>
            <a:ext cx="6422231" cy="198358"/>
          </a:xfrm>
          <a:prstGeom prst="roundRect">
            <a:avLst>
              <a:gd name="adj" fmla="val 90053"/>
            </a:avLst>
          </a:prstGeom>
          <a:solidFill>
            <a:srgbClr val="E8F3E8"/>
          </a:solidFill>
          <a:ln/>
        </p:spPr>
      </p:sp>
      <p:sp>
        <p:nvSpPr>
          <p:cNvPr id="10" name="Text 8"/>
          <p:cNvSpPr/>
          <p:nvPr/>
        </p:nvSpPr>
        <p:spPr>
          <a:xfrm>
            <a:off x="992148" y="5146357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Set Up Agents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92148" y="5575578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 build agents to distribute workload and support different environments for your builds.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414379" y="4451985"/>
            <a:ext cx="6422231" cy="198358"/>
          </a:xfrm>
          <a:prstGeom prst="roundRect">
            <a:avLst>
              <a:gd name="adj" fmla="val 90053"/>
            </a:avLst>
          </a:prstGeom>
          <a:solidFill>
            <a:srgbClr val="E8F3E8"/>
          </a:solidFill>
          <a:ln/>
        </p:spPr>
      </p:sp>
      <p:sp>
        <p:nvSpPr>
          <p:cNvPr id="13" name="Text 11"/>
          <p:cNvSpPr/>
          <p:nvPr/>
        </p:nvSpPr>
        <p:spPr>
          <a:xfrm>
            <a:off x="7612737" y="4848701"/>
            <a:ext cx="409396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Implement CI/CD Best Practices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612737" y="5277922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Configure automated testing, deployment strategies, and notification systems.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93790" y="663225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Remember: Jenkins is highly customizable. Start with a minimal viable setup and expand as your needs grow.</a:t>
            </a:r>
            <a:endParaRPr lang="en-US" sz="15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956" y="570428"/>
            <a:ext cx="5863590" cy="584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Post-Installation Checks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787956" y="1622941"/>
            <a:ext cx="4590098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1. Environment Variable Configuration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787956" y="2102406"/>
            <a:ext cx="7785140" cy="9440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Ensure your Java environment is correctly set up by configuring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JAVA_HOME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and updating your system's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PATH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variable. This is critical for Jenkins and any build tools that rely on Java.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87956" y="3214807"/>
            <a:ext cx="7785140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JAVA_HOME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points to your JDK installation directory.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787956" y="3602593"/>
            <a:ext cx="7785140" cy="644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%JAVA_HOME%/bin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(Windows) or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$JAVA_HOME/bin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(Linux/macOS) to your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PATH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.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87956" y="4312682"/>
            <a:ext cx="7785140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Restart your terminal or system for changes to take effect.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87956" y="4799171"/>
            <a:ext cx="4164330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2. Verify Java and Jenkins Runtime</a:t>
            </a:r>
            <a:endParaRPr lang="en-US" sz="1800" dirty="0"/>
          </a:p>
        </p:txBody>
      </p:sp>
      <p:sp>
        <p:nvSpPr>
          <p:cNvPr id="9" name="Text 7"/>
          <p:cNvSpPr/>
          <p:nvPr/>
        </p:nvSpPr>
        <p:spPr>
          <a:xfrm>
            <a:off x="787956" y="5278636"/>
            <a:ext cx="7785140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Confirm that Jenkins is using the correct Java version and is running as expected: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787956" y="5746433"/>
            <a:ext cx="7785140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Check Java version: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java -version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787956" y="6134219"/>
            <a:ext cx="7785140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Verify Jenkins service status: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systemctl status jenkins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(Linux)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87956" y="6522006"/>
            <a:ext cx="7785140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 the Jenkins web interface at 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http://localhost:8080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to ensure it loads correctly.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9037201" y="1622941"/>
            <a:ext cx="2339459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endParaRPr lang="en-US" sz="1800" dirty="0"/>
          </a:p>
        </p:txBody>
      </p:sp>
      <p:pic>
        <p:nvPicPr>
          <p:cNvPr id="1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37201" y="2125861"/>
            <a:ext cx="4812744" cy="4812744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787956" y="7359610"/>
            <a:ext cx="13054489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Proper environment setup prevents common issues and ensures a stable Jenkins operation.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5337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Agenda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059906"/>
            <a:ext cx="6422231" cy="1464112"/>
          </a:xfrm>
          <a:prstGeom prst="roundRect">
            <a:avLst>
              <a:gd name="adj" fmla="val 7495"/>
            </a:avLst>
          </a:prstGeom>
          <a:solidFill>
            <a:srgbClr val="FAFFFA"/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037046"/>
            <a:ext cx="6422231" cy="91440"/>
          </a:xfrm>
          <a:prstGeom prst="roundRect">
            <a:avLst>
              <a:gd name="adj" fmla="val 195349"/>
            </a:avLst>
          </a:prstGeom>
          <a:solidFill>
            <a:srgbClr val="438951"/>
          </a:solidFill>
          <a:ln/>
        </p:spPr>
      </p:sp>
      <p:sp>
        <p:nvSpPr>
          <p:cNvPr id="5" name="Shape 3"/>
          <p:cNvSpPr/>
          <p:nvPr/>
        </p:nvSpPr>
        <p:spPr>
          <a:xfrm>
            <a:off x="3707249" y="2762250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438951"/>
          </a:solidFill>
          <a:ln/>
        </p:spPr>
      </p:sp>
      <p:sp>
        <p:nvSpPr>
          <p:cNvPr id="6" name="Text 4"/>
          <p:cNvSpPr/>
          <p:nvPr/>
        </p:nvSpPr>
        <p:spPr>
          <a:xfrm>
            <a:off x="3885843" y="2911078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015008" y="3556040"/>
            <a:ext cx="266033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Jenkins Architecture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1015008" y="3985260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Understanding the Master-Agent model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414379" y="3059906"/>
            <a:ext cx="6422231" cy="1464112"/>
          </a:xfrm>
          <a:prstGeom prst="roundRect">
            <a:avLst>
              <a:gd name="adj" fmla="val 7495"/>
            </a:avLst>
          </a:prstGeom>
          <a:solidFill>
            <a:srgbClr val="FAFFFA"/>
          </a:solidFill>
          <a:ln/>
        </p:spPr>
      </p:sp>
      <p:sp>
        <p:nvSpPr>
          <p:cNvPr id="10" name="Shape 8"/>
          <p:cNvSpPr/>
          <p:nvPr/>
        </p:nvSpPr>
        <p:spPr>
          <a:xfrm>
            <a:off x="7414379" y="3037046"/>
            <a:ext cx="6422231" cy="91440"/>
          </a:xfrm>
          <a:prstGeom prst="roundRect">
            <a:avLst>
              <a:gd name="adj" fmla="val 195349"/>
            </a:avLst>
          </a:prstGeom>
          <a:solidFill>
            <a:srgbClr val="438951"/>
          </a:solidFill>
          <a:ln/>
        </p:spPr>
      </p:sp>
      <p:sp>
        <p:nvSpPr>
          <p:cNvPr id="11" name="Shape 9"/>
          <p:cNvSpPr/>
          <p:nvPr/>
        </p:nvSpPr>
        <p:spPr>
          <a:xfrm>
            <a:off x="10327838" y="2762250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438951"/>
          </a:solidFill>
          <a:ln/>
        </p:spPr>
      </p:sp>
      <p:sp>
        <p:nvSpPr>
          <p:cNvPr id="12" name="Text 10"/>
          <p:cNvSpPr/>
          <p:nvPr/>
        </p:nvSpPr>
        <p:spPr>
          <a:xfrm>
            <a:off x="10506432" y="2911078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635597" y="355604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Prerequisites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635597" y="3985260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Required software and system specifications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93790" y="5020032"/>
            <a:ext cx="6422231" cy="1464112"/>
          </a:xfrm>
          <a:prstGeom prst="roundRect">
            <a:avLst>
              <a:gd name="adj" fmla="val 7495"/>
            </a:avLst>
          </a:prstGeom>
          <a:solidFill>
            <a:srgbClr val="FAFFFA"/>
          </a:solidFill>
          <a:ln/>
        </p:spPr>
      </p:sp>
      <p:sp>
        <p:nvSpPr>
          <p:cNvPr id="16" name="Shape 14"/>
          <p:cNvSpPr/>
          <p:nvPr/>
        </p:nvSpPr>
        <p:spPr>
          <a:xfrm>
            <a:off x="793790" y="4997172"/>
            <a:ext cx="6422231" cy="91440"/>
          </a:xfrm>
          <a:prstGeom prst="roundRect">
            <a:avLst>
              <a:gd name="adj" fmla="val 195349"/>
            </a:avLst>
          </a:prstGeom>
          <a:solidFill>
            <a:srgbClr val="438951"/>
          </a:solidFill>
          <a:ln/>
        </p:spPr>
      </p:sp>
      <p:sp>
        <p:nvSpPr>
          <p:cNvPr id="17" name="Shape 15"/>
          <p:cNvSpPr/>
          <p:nvPr/>
        </p:nvSpPr>
        <p:spPr>
          <a:xfrm>
            <a:off x="3707249" y="4722376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438951"/>
          </a:solidFill>
          <a:ln/>
        </p:spPr>
      </p:sp>
      <p:sp>
        <p:nvSpPr>
          <p:cNvPr id="18" name="Text 16"/>
          <p:cNvSpPr/>
          <p:nvPr/>
        </p:nvSpPr>
        <p:spPr>
          <a:xfrm>
            <a:off x="3885843" y="4871204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1015008" y="5516166"/>
            <a:ext cx="253579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Installation Options</a:t>
            </a:r>
            <a:endParaRPr lang="en-US" sz="1950" dirty="0"/>
          </a:p>
        </p:txBody>
      </p:sp>
      <p:sp>
        <p:nvSpPr>
          <p:cNvPr id="20" name="Text 18"/>
          <p:cNvSpPr/>
          <p:nvPr/>
        </p:nvSpPr>
        <p:spPr>
          <a:xfrm>
            <a:off x="1015008" y="594538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Local, Docker, and cloud-based approaches</a:t>
            </a:r>
            <a:endParaRPr lang="en-US" sz="1550" dirty="0"/>
          </a:p>
        </p:txBody>
      </p:sp>
      <p:sp>
        <p:nvSpPr>
          <p:cNvPr id="21" name="Shape 19"/>
          <p:cNvSpPr/>
          <p:nvPr/>
        </p:nvSpPr>
        <p:spPr>
          <a:xfrm>
            <a:off x="7414379" y="5020032"/>
            <a:ext cx="6422231" cy="1464112"/>
          </a:xfrm>
          <a:prstGeom prst="roundRect">
            <a:avLst>
              <a:gd name="adj" fmla="val 7495"/>
            </a:avLst>
          </a:prstGeom>
          <a:solidFill>
            <a:srgbClr val="FAFFFA"/>
          </a:solidFill>
          <a:ln/>
        </p:spPr>
      </p:sp>
      <p:sp>
        <p:nvSpPr>
          <p:cNvPr id="22" name="Shape 20"/>
          <p:cNvSpPr/>
          <p:nvPr/>
        </p:nvSpPr>
        <p:spPr>
          <a:xfrm>
            <a:off x="7414379" y="4997172"/>
            <a:ext cx="6422231" cy="91440"/>
          </a:xfrm>
          <a:prstGeom prst="roundRect">
            <a:avLst>
              <a:gd name="adj" fmla="val 195349"/>
            </a:avLst>
          </a:prstGeom>
          <a:solidFill>
            <a:srgbClr val="438951"/>
          </a:solidFill>
          <a:ln/>
        </p:spPr>
      </p:sp>
      <p:sp>
        <p:nvSpPr>
          <p:cNvPr id="23" name="Shape 21"/>
          <p:cNvSpPr/>
          <p:nvPr/>
        </p:nvSpPr>
        <p:spPr>
          <a:xfrm>
            <a:off x="10327838" y="4722376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438951"/>
          </a:solidFill>
          <a:ln/>
        </p:spPr>
      </p:sp>
      <p:sp>
        <p:nvSpPr>
          <p:cNvPr id="24" name="Text 22"/>
          <p:cNvSpPr/>
          <p:nvPr/>
        </p:nvSpPr>
        <p:spPr>
          <a:xfrm>
            <a:off x="10506432" y="4871204"/>
            <a:ext cx="238125" cy="297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1850" dirty="0"/>
          </a:p>
        </p:txBody>
      </p:sp>
      <p:sp>
        <p:nvSpPr>
          <p:cNvPr id="25" name="Text 23"/>
          <p:cNvSpPr/>
          <p:nvPr/>
        </p:nvSpPr>
        <p:spPr>
          <a:xfrm>
            <a:off x="7635597" y="5516166"/>
            <a:ext cx="281535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Setup &amp; Configuration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7635597" y="594538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Initial wizard, dashboard tour, and security basics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8070" y="514350"/>
            <a:ext cx="10081974" cy="584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Jenkins Architecture: Master-Agent Model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748070" y="1547455"/>
            <a:ext cx="6339007" cy="59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Jenkins follows a Master-Agent architecture that enables distributed builds and testing across multiple machines.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748070" y="2314099"/>
            <a:ext cx="6339007" cy="59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Master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coordinates jobs, schedules builds, and manages the UI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48070" y="2977872"/>
            <a:ext cx="6339007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</a:t>
            </a:r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Agents</a:t>
            </a:r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(formerly called slaves) execute the actual build tasks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748070" y="3342442"/>
            <a:ext cx="6339007" cy="5984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350"/>
              </a:lnSpc>
              <a:buSzPct val="100000"/>
              <a:buChar char="•"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distributed approach allows for parallel execution and specialized build environments</a:t>
            </a:r>
            <a:endParaRPr lang="en-US" sz="14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50944" y="1589603"/>
            <a:ext cx="6339007" cy="633900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3725"/>
            <a:ext cx="9452848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Prerequisites for Jenkins Installation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200638"/>
            <a:ext cx="4215289" cy="2304336"/>
          </a:xfrm>
          <a:prstGeom prst="roundRect">
            <a:avLst>
              <a:gd name="adj" fmla="val 7752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992148" y="339899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Java Requirements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2148" y="3828217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Java 11 or Java 17 (LTS releases)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992148" y="4215170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OpenJDK or Oracle JDK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992148" y="4602123"/>
            <a:ext cx="381857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JAVA_HOME environment variable set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207437" y="3200638"/>
            <a:ext cx="4215408" cy="2304336"/>
          </a:xfrm>
          <a:prstGeom prst="roundRect">
            <a:avLst>
              <a:gd name="adj" fmla="val 7752"/>
            </a:avLst>
          </a:prstGeom>
          <a:solidFill>
            <a:srgbClr val="E8F3E8"/>
          </a:solidFill>
          <a:ln/>
        </p:spPr>
      </p:sp>
      <p:sp>
        <p:nvSpPr>
          <p:cNvPr id="9" name="Text 7"/>
          <p:cNvSpPr/>
          <p:nvPr/>
        </p:nvSpPr>
        <p:spPr>
          <a:xfrm>
            <a:off x="5405795" y="339899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Version Control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5405795" y="3828217"/>
            <a:ext cx="38186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 client installed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5405795" y="4215170"/>
            <a:ext cx="381869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 to repositories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621203" y="3200638"/>
            <a:ext cx="4215289" cy="2304336"/>
          </a:xfrm>
          <a:prstGeom prst="roundRect">
            <a:avLst>
              <a:gd name="adj" fmla="val 7752"/>
            </a:avLst>
          </a:prstGeom>
          <a:solidFill>
            <a:srgbClr val="E8F3E8"/>
          </a:solidFill>
          <a:ln/>
        </p:spPr>
      </p:sp>
      <p:sp>
        <p:nvSpPr>
          <p:cNvPr id="13" name="Text 11"/>
          <p:cNvSpPr/>
          <p:nvPr/>
        </p:nvSpPr>
        <p:spPr>
          <a:xfrm>
            <a:off x="9819561" y="3398996"/>
            <a:ext cx="276879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System Requirements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819561" y="3828217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256MB RAM (minimum)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9819561" y="4215170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1GB+ RAM (recommended)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9819561" y="4602123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10GB+ disk space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9819561" y="4989076"/>
            <a:ext cx="381857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Stable network connection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793790" y="572821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requirements may vary based on your specific workload and the number of builds you plan to run simultaneously.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89278"/>
            <a:ext cx="9861709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Installation Option 1: Local Installation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05370"/>
            <a:ext cx="389572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Platform-Specific Instructions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2513886"/>
            <a:ext cx="492656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Jenkins can be installed directly on your operating system: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327559"/>
            <a:ext cx="492656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Linux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via package managers (apt, yum)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714512"/>
            <a:ext cx="492656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Windows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MSI installer or as a service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101465"/>
            <a:ext cx="492656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macOS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: Homebrew or installer package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597598"/>
            <a:ext cx="492656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Best for: Development environments, small teams, or when you need direct access to local resources.</a:t>
            </a:r>
            <a:endParaRPr lang="en-US" sz="15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12086" y="2030254"/>
            <a:ext cx="7632025" cy="508670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9407"/>
            <a:ext cx="1043987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Installation Option 2: Dockerized Jenkins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65734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Running Jenkins in Docker offers several advantages: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561868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Consistent environment across different platforms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2948821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Easy upgrades and rollbacks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335774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Isolation from the host system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3722727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Simple configuration via Docker Compose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218861"/>
            <a:ext cx="763202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Basic command to get started: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93790" y="4759643"/>
            <a:ext cx="7632025" cy="1250275"/>
          </a:xfrm>
          <a:prstGeom prst="roundRect">
            <a:avLst>
              <a:gd name="adj" fmla="val 14287"/>
            </a:avLst>
          </a:prstGeom>
          <a:solidFill>
            <a:srgbClr val="EDF2ED"/>
          </a:solidFill>
          <a:ln/>
        </p:spPr>
      </p:sp>
      <p:sp>
        <p:nvSpPr>
          <p:cNvPr id="10" name="Shape 8"/>
          <p:cNvSpPr/>
          <p:nvPr/>
        </p:nvSpPr>
        <p:spPr>
          <a:xfrm>
            <a:off x="783908" y="4759643"/>
            <a:ext cx="7651790" cy="1250275"/>
          </a:xfrm>
          <a:prstGeom prst="roundRect">
            <a:avLst>
              <a:gd name="adj" fmla="val 2381"/>
            </a:avLst>
          </a:prstGeom>
          <a:solidFill>
            <a:srgbClr val="EDF2ED"/>
          </a:solidFill>
          <a:ln/>
        </p:spPr>
      </p:sp>
      <p:sp>
        <p:nvSpPr>
          <p:cNvPr id="11" name="Text 9"/>
          <p:cNvSpPr/>
          <p:nvPr/>
        </p:nvSpPr>
        <p:spPr>
          <a:xfrm>
            <a:off x="982266" y="4908471"/>
            <a:ext cx="725507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run -p 8080:8080 -p 50000:50000 \-v jenkins_home:/var/jenkins_home \jenkins/jenkins:lts</a:t>
            </a:r>
            <a:endParaRPr lang="en-US" sz="155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17543" y="2110383"/>
            <a:ext cx="4926568" cy="492656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5632"/>
            <a:ext cx="1075348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Installation Option 3: Cloud-Based Jenkins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3212544"/>
            <a:ext cx="4215289" cy="1963103"/>
          </a:xfrm>
          <a:prstGeom prst="roundRect">
            <a:avLst>
              <a:gd name="adj" fmla="val 9099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3212544"/>
            <a:ext cx="91440" cy="1963103"/>
          </a:xfrm>
          <a:prstGeom prst="roundRect">
            <a:avLst>
              <a:gd name="adj" fmla="val 195349"/>
            </a:avLst>
          </a:prstGeom>
          <a:solidFill>
            <a:srgbClr val="438951"/>
          </a:solidFill>
          <a:ln/>
        </p:spPr>
      </p:sp>
      <p:sp>
        <p:nvSpPr>
          <p:cNvPr id="5" name="Text 3"/>
          <p:cNvSpPr/>
          <p:nvPr/>
        </p:nvSpPr>
        <p:spPr>
          <a:xfrm>
            <a:off x="1106448" y="343376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AWS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106448" y="3862983"/>
            <a:ext cx="36814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EC2 instance with Jenkins AMI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1106448" y="4249936"/>
            <a:ext cx="36814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Elastic Beanstalk deployment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106448" y="4636889"/>
            <a:ext cx="36814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Integration with AWS services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5207437" y="3212544"/>
            <a:ext cx="4215408" cy="1963103"/>
          </a:xfrm>
          <a:prstGeom prst="roundRect">
            <a:avLst>
              <a:gd name="adj" fmla="val 9099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207437" y="3212544"/>
            <a:ext cx="91440" cy="1963103"/>
          </a:xfrm>
          <a:prstGeom prst="roundRect">
            <a:avLst>
              <a:gd name="adj" fmla="val 195349"/>
            </a:avLst>
          </a:prstGeom>
          <a:solidFill>
            <a:srgbClr val="438951"/>
          </a:solidFill>
          <a:ln/>
        </p:spPr>
      </p:sp>
      <p:sp>
        <p:nvSpPr>
          <p:cNvPr id="11" name="Text 9"/>
          <p:cNvSpPr/>
          <p:nvPr/>
        </p:nvSpPr>
        <p:spPr>
          <a:xfrm>
            <a:off x="5520095" y="343376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Azure</a:t>
            </a:r>
            <a:endParaRPr lang="en-US" sz="1950" dirty="0"/>
          </a:p>
        </p:txBody>
      </p:sp>
      <p:sp>
        <p:nvSpPr>
          <p:cNvPr id="12" name="Text 10"/>
          <p:cNvSpPr/>
          <p:nvPr/>
        </p:nvSpPr>
        <p:spPr>
          <a:xfrm>
            <a:off x="5520095" y="3862983"/>
            <a:ext cx="368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Azure VM deployment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5520095" y="4249936"/>
            <a:ext cx="368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Azure DevOps integration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5520095" y="4636889"/>
            <a:ext cx="368153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Managed identity support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9621203" y="3212544"/>
            <a:ext cx="4215289" cy="1963103"/>
          </a:xfrm>
          <a:prstGeom prst="roundRect">
            <a:avLst>
              <a:gd name="adj" fmla="val 9099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9621203" y="3212544"/>
            <a:ext cx="91440" cy="1963103"/>
          </a:xfrm>
          <a:prstGeom prst="roundRect">
            <a:avLst>
              <a:gd name="adj" fmla="val 195349"/>
            </a:avLst>
          </a:prstGeom>
          <a:solidFill>
            <a:srgbClr val="438951"/>
          </a:solidFill>
          <a:ln/>
        </p:spPr>
      </p:sp>
      <p:sp>
        <p:nvSpPr>
          <p:cNvPr id="17" name="Text 15"/>
          <p:cNvSpPr/>
          <p:nvPr/>
        </p:nvSpPr>
        <p:spPr>
          <a:xfrm>
            <a:off x="9933861" y="343376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GCP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9933861" y="3862983"/>
            <a:ext cx="36814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Compute Engine instances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9933861" y="4249936"/>
            <a:ext cx="36814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Google Kubernetes Engine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9933861" y="4636889"/>
            <a:ext cx="36814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Cloud Build integration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793790" y="539888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Cloud-based installations are ideal for teams requiring scalability, high availability, and integration with cloud-native services. They typically offer better performance for distributed teams.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7917"/>
            <a:ext cx="939236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Hands-on Demo: Installation Process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52424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We'll walk through a Linux-based installation as our example: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02037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1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Update package repositories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407331"/>
            <a:ext cx="627935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Install Java: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apt install openjdk-11-jdk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3809524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 Jenkins repository key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196477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4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 Jenkins repository to sources list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4583430"/>
            <a:ext cx="627935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5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Install Jenkins: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apt install jenkins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4985623"/>
            <a:ext cx="627935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6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Start Jenkins service: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systemctl start jenkins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5387816"/>
            <a:ext cx="6279356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7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Enable auto-start: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systemctl enable jenkins</a:t>
            </a:r>
            <a:endParaRPr lang="en-US" sz="15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4874" y="2568893"/>
            <a:ext cx="6279356" cy="400954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55382"/>
            <a:ext cx="5050155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Initial Setup Wizard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251710"/>
            <a:ext cx="492656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After installation, Jenkins guides you through initial configuration: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065383"/>
            <a:ext cx="4926568" cy="332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1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Access Jenkins at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http://localhost:8080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3467576"/>
            <a:ext cx="492656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Retrieve the initial admin password from the specified file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4172069"/>
            <a:ext cx="492656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Choose between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"Install suggested plugins"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or </a:t>
            </a:r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38951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"Select plugins to install"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4876562"/>
            <a:ext cx="492656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4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Wait for plugin installation to complete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93790" y="5263515"/>
            <a:ext cx="492656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5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 your first admin user with secure credentials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5968008"/>
            <a:ext cx="492656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Font typeface="+mj-lt"/>
              <a:buAutoNum type="arabicPeriod" startAt="6"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Configure the Jenkins URL</a:t>
            </a:r>
            <a:endParaRPr lang="en-US" sz="155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12086" y="2296358"/>
            <a:ext cx="7632025" cy="455449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2025-09-01T17:55:35Z</dcterms:created>
  <dcterms:modified xsi:type="dcterms:W3CDTF">2025-09-01T17:55:35Z</dcterms:modified>
</cp:coreProperties>
</file>